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61" r:id="rId4"/>
    <p:sldId id="275" r:id="rId5"/>
    <p:sldId id="306" r:id="rId6"/>
    <p:sldId id="307" r:id="rId7"/>
    <p:sldId id="309" r:id="rId8"/>
    <p:sldId id="282" r:id="rId9"/>
  </p:sldIdLst>
  <p:sldSz cx="9144000" cy="6858000" type="screen4x3"/>
  <p:notesSz cx="6954838" cy="92408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8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94577"/>
  </p:normalViewPr>
  <p:slideViewPr>
    <p:cSldViewPr snapToGrid="0">
      <p:cViewPr varScale="1">
        <p:scale>
          <a:sx n="70" d="100"/>
          <a:sy n="70"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68400" y="692150"/>
            <a:ext cx="4618038" cy="3465513"/>
          </a:xfrm>
          <a:prstGeom prst="rect">
            <a:avLst/>
          </a:prstGeom>
        </p:spPr>
        <p:txBody>
          <a:bodyPr lIns="92534" tIns="46268" rIns="92534" bIns="46268"/>
          <a:lstStyle/>
          <a:p>
            <a:endParaRPr/>
          </a:p>
        </p:txBody>
      </p:sp>
      <p:sp>
        <p:nvSpPr>
          <p:cNvPr id="68" name="Shape 68"/>
          <p:cNvSpPr>
            <a:spLocks noGrp="1"/>
          </p:cNvSpPr>
          <p:nvPr>
            <p:ph type="body" sz="quarter" idx="1"/>
          </p:nvPr>
        </p:nvSpPr>
        <p:spPr>
          <a:xfrm>
            <a:off x="927312" y="4389398"/>
            <a:ext cx="5100215" cy="4158377"/>
          </a:xfrm>
          <a:prstGeom prst="rect">
            <a:avLst/>
          </a:prstGeom>
        </p:spPr>
        <p:txBody>
          <a:bodyPr lIns="92534" tIns="46268" rIns="92534" bIns="46268"/>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69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55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D28C-131A-C474-9F1B-B754D92D1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E86C1-9394-1809-2619-DFB5EDBB7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4772A-5F3A-ADC0-A240-C1D8187DB9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80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2" name="Title Text"/>
          <p:cNvSpPr txBox="1">
            <a:spLocks noGrp="1"/>
          </p:cNvSpPr>
          <p:nvPr>
            <p:ph type="title" hasCustomPrompt="1"/>
          </p:nvPr>
        </p:nvSpPr>
        <p:spPr>
          <a:prstGeom prst="rect">
            <a:avLst/>
          </a:prstGeom>
        </p:spPr>
        <p:txBody>
          <a:bodyPr/>
          <a:lstStyle/>
          <a:p>
            <a:r>
              <a:rPr lang="en-US" dirty="0"/>
              <a:t>TITLE TEXT</a:t>
            </a:r>
          </a:p>
        </p:txBody>
      </p:sp>
      <p:sp>
        <p:nvSpPr>
          <p:cNvPr id="23"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lide Number"/>
          <p:cNvSpPr txBox="1">
            <a:spLocks noGrp="1"/>
          </p:cNvSpPr>
          <p:nvPr>
            <p:ph type="sldNum" sz="quarter" idx="2"/>
          </p:nvPr>
        </p:nvSpPr>
        <p:spPr>
          <a:xfrm>
            <a:off x="8756386" y="6527647"/>
            <a:ext cx="257439" cy="246217"/>
          </a:xfrm>
          <a:prstGeom prst="rect">
            <a:avLst/>
          </a:prstGeom>
        </p:spPr>
        <p:txBody>
          <a:bodyPr/>
          <a:lstStyle>
            <a:lvl1pPr>
              <a:defRPr b="1" i="0">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36"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Chevron"/>
          <p:cNvSpPr/>
          <p:nvPr/>
        </p:nvSpPr>
        <p:spPr>
          <a:xfrm>
            <a:off x="8664575"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8" name="Chevron"/>
          <p:cNvSpPr/>
          <p:nvPr/>
        </p:nvSpPr>
        <p:spPr>
          <a:xfrm>
            <a:off x="8477250"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9"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60"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lang="en-US" dirty="0"/>
              <a:t>TITLE TEXT</a:t>
            </a:r>
          </a:p>
        </p:txBody>
      </p:sp>
      <p:sp>
        <p:nvSpPr>
          <p:cNvPr id="3" name="Body Level One…"/>
          <p:cNvSpPr txBox="1">
            <a:spLocks noGrp="1"/>
          </p:cNvSpPr>
          <p:nvPr>
            <p:ph type="body" idx="1"/>
          </p:nvPr>
        </p:nvSpPr>
        <p:spPr>
          <a:xfrm>
            <a:off x="457200" y="1481137"/>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8761728" y="6522536"/>
            <a:ext cx="252097" cy="251328"/>
          </a:xfrm>
          <a:prstGeom prst="rect">
            <a:avLst/>
          </a:prstGeom>
          <a:ln w="12700">
            <a:miter lim="400000"/>
          </a:ln>
        </p:spPr>
        <p:txBody>
          <a:bodyPr wrap="none" lIns="45718" tIns="45718" rIns="45718" bIns="45718" anchor="b">
            <a:spAutoFit/>
          </a:bodyPr>
          <a:lstStyle>
            <a:lvl1pPr algn="r">
              <a:defRPr sz="1000">
                <a:latin typeface="Lucida Sans Unicode"/>
                <a:ea typeface="Lucida Sans Unicode"/>
                <a:cs typeface="Lucida Sans Unicode"/>
                <a:sym typeface="Lucida Sans Unicod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p:titleStyle>
    <p:body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1pPr>
      <a:lvl2pPr marL="660468" marR="0" indent="-268356" algn="l" defTabSz="914400" rtl="0" latinLnBrk="0">
        <a:lnSpc>
          <a:spcPct val="100000"/>
        </a:lnSpc>
        <a:spcBef>
          <a:spcPts val="400"/>
        </a:spcBef>
        <a:spcAft>
          <a:spcPts val="0"/>
        </a:spcAft>
        <a:buClr>
          <a:schemeClr val="accent1"/>
        </a:buClr>
        <a:buSzPct val="90000"/>
        <a:buFont typeface="Courier New" panose="02070309020205020404" pitchFamily="49" charset="0"/>
        <a:buChar char="o"/>
        <a:tabLst/>
        <a:defRPr sz="24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 typeface="Arial" panose="020B0604020202020204" pitchFamily="34" charset="0"/>
        <a:buChar char="•"/>
        <a:tabLst/>
        <a:defRPr sz="20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3pPr>
      <a:lvl4pPr marL="1239251" marR="0" indent="-324851" algn="l" defTabSz="914400" rtl="0" latinLnBrk="0">
        <a:lnSpc>
          <a:spcPct val="100000"/>
        </a:lnSpc>
        <a:spcBef>
          <a:spcPts val="400"/>
        </a:spcBef>
        <a:spcAft>
          <a:spcPts val="0"/>
        </a:spcAft>
        <a:buClr>
          <a:schemeClr val="accent1"/>
        </a:buClr>
        <a:buSzPct val="80000"/>
        <a:buFont typeface="Courier New" panose="02070309020205020404" pitchFamily="49" charset="0"/>
        <a:buChar char="o"/>
        <a:tabLst/>
        <a:defRPr sz="18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4pPr>
      <a:lvl5pPr marL="1485900" marR="0" indent="-342900" algn="l" defTabSz="914400" rtl="0" latinLnBrk="0">
        <a:lnSpc>
          <a:spcPct val="100000"/>
        </a:lnSpc>
        <a:spcBef>
          <a:spcPts val="400"/>
        </a:spcBef>
        <a:spcAft>
          <a:spcPts val="0"/>
        </a:spcAft>
        <a:buClr>
          <a:schemeClr val="accent1"/>
        </a:buClr>
        <a:buSzPct val="90000"/>
        <a:buFont typeface="Wingdings" pitchFamily="2" charset="2"/>
        <a:buChar char="Ø"/>
        <a:tabLst/>
        <a:defRPr sz="16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riting on a piece of paper&#10;&#10;Description automatically generated with medium confidence">
            <a:extLst>
              <a:ext uri="{FF2B5EF4-FFF2-40B4-BE49-F238E27FC236}">
                <a16:creationId xmlns:a16="http://schemas.microsoft.com/office/drawing/2014/main" id="{FD2F08B9-EAFE-007C-CA24-19614FDB6F50}"/>
              </a:ext>
            </a:extLst>
          </p:cNvPr>
          <p:cNvPicPr>
            <a:picLocks noChangeAspect="1"/>
          </p:cNvPicPr>
          <p:nvPr/>
        </p:nvPicPr>
        <p:blipFill rotWithShape="1">
          <a:blip r:embed="rId2">
            <a:extLst>
              <a:ext uri="{28A0092B-C50C-407E-A947-70E740481C1C}">
                <a14:useLocalDpi xmlns:a14="http://schemas.microsoft.com/office/drawing/2010/main" val="0"/>
              </a:ext>
            </a:extLst>
          </a:blip>
          <a:srcRect l="11201"/>
          <a:stretch/>
        </p:blipFill>
        <p:spPr>
          <a:xfrm>
            <a:off x="-1" y="0"/>
            <a:ext cx="9144001" cy="6858000"/>
          </a:xfrm>
          <a:prstGeom prst="rect">
            <a:avLst/>
          </a:prstGeom>
        </p:spPr>
      </p:pic>
      <p:sp>
        <p:nvSpPr>
          <p:cNvPr id="8" name="Rectangle 7">
            <a:extLst>
              <a:ext uri="{FF2B5EF4-FFF2-40B4-BE49-F238E27FC236}">
                <a16:creationId xmlns:a16="http://schemas.microsoft.com/office/drawing/2014/main" id="{434AF07E-3516-CA14-8CE1-3519D574D0E3}"/>
              </a:ext>
            </a:extLst>
          </p:cNvPr>
          <p:cNvSpPr/>
          <p:nvPr/>
        </p:nvSpPr>
        <p:spPr>
          <a:xfrm>
            <a:off x="0" y="0"/>
            <a:ext cx="9144000" cy="6858000"/>
          </a:xfrm>
          <a:prstGeom prst="rect">
            <a:avLst/>
          </a:prstGeom>
          <a:gradFill flip="none" rotWithShape="1">
            <a:gsLst>
              <a:gs pos="0">
                <a:schemeClr val="tx1">
                  <a:alpha val="48677"/>
                </a:schemeClr>
              </a:gs>
              <a:gs pos="89000">
                <a:schemeClr val="bg2">
                  <a:alpha val="90573"/>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3" name="Slide Number Placeholder 1"/>
          <p:cNvSpPr txBox="1">
            <a:spLocks noGrp="1"/>
          </p:cNvSpPr>
          <p:nvPr>
            <p:ph type="sldNum" sz="quarter" idx="2"/>
          </p:nvPr>
        </p:nvSpPr>
        <p:spPr>
          <a:xfrm>
            <a:off x="8847758" y="6527647"/>
            <a:ext cx="166067" cy="246217"/>
          </a:xfrm>
        </p:spPr>
        <p:txBody>
          <a:bodyPr/>
          <a:lstStyle/>
          <a:p>
            <a:fld id="{86CB4B4D-7CA3-9044-876B-883B54F8677D}" type="slidenum">
              <a:rPr lang="en-US">
                <a:solidFill>
                  <a:schemeClr val="bg1"/>
                </a:solidFill>
              </a:rPr>
              <a:pPr/>
              <a:t>1</a:t>
            </a:fld>
            <a:endParaRPr lang="en-US" dirty="0">
              <a:solidFill>
                <a:schemeClr val="bg1"/>
              </a:solidFill>
            </a:endParaRPr>
          </a:p>
        </p:txBody>
      </p:sp>
      <p:pic>
        <p:nvPicPr>
          <p:cNvPr id="71" name="round-vincebono.png" descr="round-vincebono.png"/>
          <p:cNvPicPr>
            <a:picLocks noChangeAspect="1"/>
          </p:cNvPicPr>
          <p:nvPr/>
        </p:nvPicPr>
        <p:blipFill>
          <a:blip r:embed="rId3"/>
          <a:stretch>
            <a:fillRect/>
          </a:stretch>
        </p:blipFill>
        <p:spPr>
          <a:xfrm>
            <a:off x="3801996" y="3179686"/>
            <a:ext cx="1537586" cy="1537586"/>
          </a:xfrm>
          <a:prstGeom prst="ellipse">
            <a:avLst/>
          </a:prstGeom>
          <a:ln w="31750">
            <a:solidFill>
              <a:schemeClr val="bg1"/>
            </a:solidFill>
            <a:miter lim="400000"/>
          </a:ln>
          <a:effectLst>
            <a:outerShdw blurRad="50800" dist="38100" dir="2700000" algn="tl" rotWithShape="0">
              <a:prstClr val="black">
                <a:alpha val="40000"/>
              </a:prstClr>
            </a:outerShdw>
          </a:effectLst>
        </p:spPr>
      </p:pic>
      <p:pic>
        <p:nvPicPr>
          <p:cNvPr id="72" name="carolyn2.png" descr="carolyn2.png"/>
          <p:cNvPicPr>
            <a:picLocks noChangeAspect="1"/>
          </p:cNvPicPr>
          <p:nvPr/>
        </p:nvPicPr>
        <p:blipFill>
          <a:blip r:embed="rId4"/>
          <a:stretch>
            <a:fillRect/>
          </a:stretch>
        </p:blipFill>
        <p:spPr>
          <a:xfrm>
            <a:off x="6230056" y="3179686"/>
            <a:ext cx="1537585" cy="1537585"/>
          </a:xfrm>
          <a:prstGeom prst="ellipse">
            <a:avLst/>
          </a:prstGeom>
          <a:ln w="31750">
            <a:solidFill>
              <a:schemeClr val="bg1"/>
            </a:solidFill>
            <a:miter lim="400000"/>
          </a:ln>
          <a:effectLst>
            <a:outerShdw blurRad="50800" dist="38100" dir="2700000" algn="tl" rotWithShape="0">
              <a:prstClr val="black">
                <a:alpha val="40000"/>
              </a:prstClr>
            </a:outerShdw>
          </a:effectLst>
        </p:spPr>
      </p:pic>
      <p:sp>
        <p:nvSpPr>
          <p:cNvPr id="9" name="Our Mission Is To Help You Build a “Bullet-Proof Federal Retirement">
            <a:extLst>
              <a:ext uri="{FF2B5EF4-FFF2-40B4-BE49-F238E27FC236}">
                <a16:creationId xmlns:a16="http://schemas.microsoft.com/office/drawing/2014/main" id="{E6B1F8E0-1FD9-D447-9427-B3A5E0D948DE}"/>
              </a:ext>
            </a:extLst>
          </p:cNvPr>
          <p:cNvSpPr txBox="1"/>
          <p:nvPr/>
        </p:nvSpPr>
        <p:spPr>
          <a:xfrm>
            <a:off x="496576" y="6086956"/>
            <a:ext cx="364137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r>
              <a:rPr lang="en-US" sz="2000" b="1" i="0" dirty="0" err="1">
                <a:solidFill>
                  <a:schemeClr val="bg1"/>
                </a:solidFill>
                <a:latin typeface="Segoe UI Semibold" panose="020B0502040204020203" pitchFamily="34" charset="0"/>
                <a:cs typeface="Segoe UI Semibold" panose="020B0502040204020203" pitchFamily="34" charset="0"/>
              </a:rPr>
              <a:t>Carolyn@federalwebinars.com</a:t>
            </a:r>
            <a:endParaRPr sz="2000" b="1" i="0" dirty="0">
              <a:solidFill>
                <a:schemeClr val="bg1"/>
              </a:solidFill>
              <a:latin typeface="Segoe UI Semibold" panose="020B0502040204020203" pitchFamily="34" charset="0"/>
              <a:cs typeface="Segoe UI Semibold" panose="020B0502040204020203" pitchFamily="34" charset="0"/>
            </a:endParaRPr>
          </a:p>
        </p:txBody>
      </p:sp>
      <p:pic>
        <p:nvPicPr>
          <p:cNvPr id="4" name="Picture 3" descr="A person in a suit and tie&#10;&#10;Description automatically generated with medium confidence">
            <a:extLst>
              <a:ext uri="{FF2B5EF4-FFF2-40B4-BE49-F238E27FC236}">
                <a16:creationId xmlns:a16="http://schemas.microsoft.com/office/drawing/2014/main" id="{474B0102-1E57-29AB-5BCA-223217D9E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6960" y="3179686"/>
            <a:ext cx="1495901" cy="1495901"/>
          </a:xfrm>
          <a:prstGeom prst="ellipse">
            <a:avLst/>
          </a:prstGeom>
          <a:ln w="31750">
            <a:solidFill>
              <a:schemeClr val="bg1"/>
            </a:solidFill>
            <a:miter lim="400000"/>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432F7825-4DF5-0D7D-358B-E5F79540B347}"/>
              </a:ext>
            </a:extLst>
          </p:cNvPr>
          <p:cNvSpPr/>
          <p:nvPr/>
        </p:nvSpPr>
        <p:spPr>
          <a:xfrm>
            <a:off x="776" y="507276"/>
            <a:ext cx="6356168" cy="1686344"/>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Title 6">
            <a:extLst>
              <a:ext uri="{FF2B5EF4-FFF2-40B4-BE49-F238E27FC236}">
                <a16:creationId xmlns:a16="http://schemas.microsoft.com/office/drawing/2014/main" id="{92588E14-7111-DBE4-BCC2-C9602149D725}"/>
              </a:ext>
            </a:extLst>
          </p:cNvPr>
          <p:cNvSpPr>
            <a:spLocks noGrp="1"/>
          </p:cNvSpPr>
          <p:nvPr>
            <p:ph type="title"/>
          </p:nvPr>
        </p:nvSpPr>
        <p:spPr>
          <a:xfrm>
            <a:off x="389467" y="346407"/>
            <a:ext cx="5312979" cy="1911300"/>
          </a:xfrm>
        </p:spPr>
        <p:txBody>
          <a:bodyPr>
            <a:noAutofit/>
          </a:bodyPr>
          <a:lstStyle/>
          <a:p>
            <a:r>
              <a:rPr lang="en-US" sz="4000" b="0" dirty="0">
                <a:solidFill>
                  <a:schemeClr val="bg1"/>
                </a:solidFill>
                <a:latin typeface="Segoe UI Light" panose="020B0502040204020203" pitchFamily="34" charset="0"/>
                <a:cs typeface="Segoe UI Light" panose="020B0502040204020203" pitchFamily="34" charset="0"/>
              </a:rPr>
              <a:t>“An Investment in Knowledge Pays The Best Dividend”</a:t>
            </a:r>
          </a:p>
        </p:txBody>
      </p:sp>
      <p:sp>
        <p:nvSpPr>
          <p:cNvPr id="13" name="TextBox 12">
            <a:extLst>
              <a:ext uri="{FF2B5EF4-FFF2-40B4-BE49-F238E27FC236}">
                <a16:creationId xmlns:a16="http://schemas.microsoft.com/office/drawing/2014/main" id="{9DF5EFDC-024D-E765-B2FD-C8BCCB1572D4}"/>
              </a:ext>
            </a:extLst>
          </p:cNvPr>
          <p:cNvSpPr txBox="1"/>
          <p:nvPr/>
        </p:nvSpPr>
        <p:spPr>
          <a:xfrm>
            <a:off x="496577" y="5717628"/>
            <a:ext cx="635616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800" i="1" dirty="0">
                <a:solidFill>
                  <a:schemeClr val="bg1"/>
                </a:solidFill>
                <a:latin typeface="Segoe UI Semilight" panose="020B0402040204020203" pitchFamily="34" charset="0"/>
                <a:cs typeface="Segoe UI Semilight" panose="020B0402040204020203" pitchFamily="34" charset="0"/>
              </a:rPr>
              <a:t>If you have any questions, please email them to Carolyn Tobin: </a:t>
            </a:r>
          </a:p>
        </p:txBody>
      </p:sp>
      <p:sp>
        <p:nvSpPr>
          <p:cNvPr id="14" name="TextBox 13">
            <a:extLst>
              <a:ext uri="{FF2B5EF4-FFF2-40B4-BE49-F238E27FC236}">
                <a16:creationId xmlns:a16="http://schemas.microsoft.com/office/drawing/2014/main" id="{DB977E98-BEC6-BE0B-DE5C-4B25FF680857}"/>
              </a:ext>
            </a:extLst>
          </p:cNvPr>
          <p:cNvSpPr txBox="1"/>
          <p:nvPr/>
        </p:nvSpPr>
        <p:spPr>
          <a:xfrm>
            <a:off x="3531682" y="2593725"/>
            <a:ext cx="20782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b="1" dirty="0">
                <a:solidFill>
                  <a:schemeClr val="bg1"/>
                </a:solidFill>
                <a:latin typeface="Segoe UI Semibold" panose="020B0502040204020203" pitchFamily="34" charset="0"/>
                <a:cs typeface="Segoe UI Semibold" panose="020B0502040204020203" pitchFamily="34" charset="0"/>
              </a:rPr>
              <a:t>PRESENTED BY</a:t>
            </a:r>
          </a:p>
        </p:txBody>
      </p:sp>
      <p:pic>
        <p:nvPicPr>
          <p:cNvPr id="15" name="Picture 14" descr="Logo&#10;&#10;Description automatically generated with low confidence">
            <a:extLst>
              <a:ext uri="{FF2B5EF4-FFF2-40B4-BE49-F238E27FC236}">
                <a16:creationId xmlns:a16="http://schemas.microsoft.com/office/drawing/2014/main" id="{4FA2961F-6058-FAB6-43E1-ABEFA09B0A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309" y="439558"/>
            <a:ext cx="1837505" cy="179813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C7BA6677-4CE4-978D-BB1A-2000751769EE}"/>
              </a:ext>
            </a:extLst>
          </p:cNvPr>
          <p:cNvSpPr txBox="1"/>
          <p:nvPr/>
        </p:nvSpPr>
        <p:spPr>
          <a:xfrm>
            <a:off x="1477126" y="4791514"/>
            <a:ext cx="1635569"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dirty="0">
                <a:solidFill>
                  <a:schemeClr val="bg1"/>
                </a:solidFill>
                <a:latin typeface="Segoe UI Semibold" panose="020B0502040204020203" pitchFamily="34" charset="0"/>
                <a:cs typeface="Segoe UI Semibold" panose="020B0502040204020203" pitchFamily="34" charset="0"/>
              </a:rPr>
              <a:t>Val Majewski</a:t>
            </a:r>
            <a:endParaRPr kumimoji="0" lang="en-US" sz="1400" b="1" u="none" strike="noStrike" cap="none" spc="0" normalizeH="0" baseline="0" dirty="0">
              <a:ln>
                <a:noFill/>
              </a:ln>
              <a:solidFill>
                <a:schemeClr val="bg1"/>
              </a:solidFill>
              <a:effectLst/>
              <a:uFillTx/>
              <a:latin typeface="Segoe UI Semibold" panose="020B0502040204020203" pitchFamily="34" charset="0"/>
              <a:cs typeface="Segoe UI Semibold" panose="020B0502040204020203" pitchFamily="34" charset="0"/>
              <a:sym typeface="Calibri"/>
            </a:endParaRPr>
          </a:p>
        </p:txBody>
      </p:sp>
      <p:sp>
        <p:nvSpPr>
          <p:cNvPr id="3" name="TextBox 2">
            <a:extLst>
              <a:ext uri="{FF2B5EF4-FFF2-40B4-BE49-F238E27FC236}">
                <a16:creationId xmlns:a16="http://schemas.microsoft.com/office/drawing/2014/main" id="{F6679DDF-EE81-998C-00AE-5374858633A4}"/>
              </a:ext>
            </a:extLst>
          </p:cNvPr>
          <p:cNvSpPr txBox="1"/>
          <p:nvPr/>
        </p:nvSpPr>
        <p:spPr>
          <a:xfrm>
            <a:off x="3671270" y="4791514"/>
            <a:ext cx="1799039"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400" b="1" dirty="0">
                <a:solidFill>
                  <a:schemeClr val="bg1"/>
                </a:solidFill>
                <a:latin typeface="Segoe UI Semibold" panose="020B0502040204020203" pitchFamily="34" charset="0"/>
                <a:cs typeface="Segoe UI Semibold" panose="020B0502040204020203" pitchFamily="34" charset="0"/>
              </a:rPr>
              <a:t>Vincent J. Bono, J.D.</a:t>
            </a:r>
          </a:p>
        </p:txBody>
      </p:sp>
      <p:sp>
        <p:nvSpPr>
          <p:cNvPr id="5" name="TextBox 4">
            <a:extLst>
              <a:ext uri="{FF2B5EF4-FFF2-40B4-BE49-F238E27FC236}">
                <a16:creationId xmlns:a16="http://schemas.microsoft.com/office/drawing/2014/main" id="{7BCED5F5-24CB-2FA4-90FB-686A096A054B}"/>
              </a:ext>
            </a:extLst>
          </p:cNvPr>
          <p:cNvSpPr txBox="1"/>
          <p:nvPr/>
        </p:nvSpPr>
        <p:spPr>
          <a:xfrm>
            <a:off x="5929969" y="4791514"/>
            <a:ext cx="213775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400" b="1" dirty="0">
                <a:solidFill>
                  <a:schemeClr val="bg1"/>
                </a:solidFill>
                <a:latin typeface="Segoe UI Semibold" panose="020B0502040204020203" pitchFamily="34" charset="0"/>
                <a:cs typeface="Segoe UI Semibold" panose="020B0502040204020203" pitchFamily="34" charset="0"/>
              </a:rPr>
              <a:t>Carolyn Marie Tobin, MA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5BD61-4DE7-FFE6-AB8C-B56C5E85C2EA}"/>
              </a:ext>
            </a:extLst>
          </p:cNvPr>
          <p:cNvSpPr/>
          <p:nvPr/>
        </p:nvSpPr>
        <p:spPr>
          <a:xfrm>
            <a:off x="0" y="0"/>
            <a:ext cx="3382178" cy="6858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0" name="Slide Number Placeholder 1"/>
          <p:cNvSpPr txBox="1">
            <a:spLocks noGrp="1"/>
          </p:cNvSpPr>
          <p:nvPr>
            <p:ph type="sldNum" sz="quarter" idx="2"/>
          </p:nvPr>
        </p:nvSpPr>
        <p:spPr/>
        <p:txBody>
          <a:bodyPr/>
          <a:lstStyle/>
          <a:p>
            <a:fld id="{86CB4B4D-7CA3-9044-876B-883B54F8677D}" type="slidenum">
              <a:rPr lang="en-US"/>
              <a:pPr/>
              <a:t>2</a:t>
            </a:fld>
            <a:endParaRPr lang="en-US"/>
          </a:p>
        </p:txBody>
      </p:sp>
      <p:sp>
        <p:nvSpPr>
          <p:cNvPr id="78" name="In the Summer of 2003, the Founders of our company were asked to assess the federal retirement system and the various components of the TSP.…"/>
          <p:cNvSpPr txBox="1">
            <a:spLocks noGrp="1"/>
          </p:cNvSpPr>
          <p:nvPr>
            <p:ph type="body" idx="4294967295"/>
          </p:nvPr>
        </p:nvSpPr>
        <p:spPr>
          <a:xfrm>
            <a:off x="3762676" y="914400"/>
            <a:ext cx="4999052" cy="5092700"/>
          </a:xfrm>
          <a:prstGeom prst="rect">
            <a:avLst/>
          </a:prstGeom>
        </p:spPr>
        <p:txBody>
          <a:bodyPr lIns="0" tIns="0" rIns="0" bIns="0">
            <a:noAutofit/>
          </a:bodyPr>
          <a:lstStyle/>
          <a:p>
            <a:pPr marL="0" indent="0" defTabSz="777240">
              <a:spcBef>
                <a:spcPts val="2100"/>
              </a:spcBef>
              <a:buSzTx/>
              <a:buNone/>
              <a:defRPr sz="2000"/>
            </a:pPr>
            <a:r>
              <a:rPr b="1" dirty="0">
                <a:solidFill>
                  <a:schemeClr val="tx2"/>
                </a:solidFill>
                <a:latin typeface="Segoe UI" panose="020B0502040204020203" pitchFamily="34" charset="0"/>
                <a:cs typeface="Segoe UI" panose="020B0502040204020203" pitchFamily="34" charset="0"/>
              </a:rPr>
              <a:t>In th</a:t>
            </a:r>
            <a:r>
              <a:rPr lang="en-US" b="1" dirty="0">
                <a:solidFill>
                  <a:schemeClr val="tx2"/>
                </a:solidFill>
                <a:latin typeface="Segoe UI" panose="020B0502040204020203" pitchFamily="34" charset="0"/>
                <a:cs typeface="Segoe UI" panose="020B0502040204020203" pitchFamily="34" charset="0"/>
              </a:rPr>
              <a:t>e</a:t>
            </a:r>
            <a:r>
              <a:rPr b="1" dirty="0">
                <a:solidFill>
                  <a:schemeClr val="tx2"/>
                </a:solidFill>
                <a:latin typeface="Segoe UI" panose="020B0502040204020203" pitchFamily="34" charset="0"/>
                <a:cs typeface="Segoe UI" panose="020B0502040204020203" pitchFamily="34" charset="0"/>
              </a:rPr>
              <a:t> Summer of 2003, the Founders of our company were asked to assess the federal retirement system and the various components of the TSP. </a:t>
            </a:r>
          </a:p>
          <a:p>
            <a:pPr marL="0" indent="317" defTabSz="777240">
              <a:spcBef>
                <a:spcPts val="2100"/>
              </a:spcBef>
              <a:buSzTx/>
              <a:buNone/>
              <a:defRPr sz="2000"/>
            </a:pPr>
            <a:r>
              <a:rPr dirty="0"/>
              <a:t>Much to their surprise, they found that the TSP Funds were </a:t>
            </a:r>
            <a:r>
              <a:rPr b="1" dirty="0">
                <a:latin typeface="Segoe UI" panose="020B0502040204020203" pitchFamily="34" charset="0"/>
                <a:cs typeface="Segoe UI" panose="020B0502040204020203" pitchFamily="34" charset="0"/>
              </a:rPr>
              <a:t>not truly managed to maximize gains </a:t>
            </a:r>
            <a:r>
              <a:rPr dirty="0"/>
              <a:t>for the federal employees or minimize their losses. </a:t>
            </a:r>
          </a:p>
          <a:p>
            <a:pPr marL="0" indent="317" defTabSz="777240">
              <a:spcBef>
                <a:spcPts val="2100"/>
              </a:spcBef>
              <a:buSzTx/>
              <a:buNone/>
              <a:defRPr sz="2000"/>
            </a:pPr>
            <a:r>
              <a:rPr dirty="0"/>
              <a:t>They also found that federal employees were </a:t>
            </a:r>
            <a:r>
              <a:rPr b="1" dirty="0">
                <a:latin typeface="Segoe UI" panose="020B0502040204020203" pitchFamily="34" charset="0"/>
                <a:cs typeface="Segoe UI" panose="020B0502040204020203" pitchFamily="34" charset="0"/>
              </a:rPr>
              <a:t>not being shown how to maximize </a:t>
            </a:r>
            <a:r>
              <a:rPr dirty="0"/>
              <a:t>their federal pension or social security incomes, </a:t>
            </a:r>
            <a:r>
              <a:rPr b="1" dirty="0">
                <a:latin typeface="Segoe UI" panose="020B0502040204020203" pitchFamily="34" charset="0"/>
                <a:cs typeface="Segoe UI" panose="020B0502040204020203" pitchFamily="34" charset="0"/>
              </a:rPr>
              <a:t>nor</a:t>
            </a:r>
            <a:r>
              <a:rPr dirty="0"/>
              <a:t> were they being taught </a:t>
            </a:r>
            <a:r>
              <a:rPr b="1" dirty="0">
                <a:latin typeface="Segoe UI" panose="020B0502040204020203" pitchFamily="34" charset="0"/>
                <a:cs typeface="Segoe UI" panose="020B0502040204020203" pitchFamily="34" charset="0"/>
              </a:rPr>
              <a:t>how to properly plan </a:t>
            </a:r>
            <a:r>
              <a:rPr dirty="0"/>
              <a:t>for their retirement.</a:t>
            </a: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3762676" y="6123307"/>
            <a:ext cx="499905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pic>
        <p:nvPicPr>
          <p:cNvPr id="3" name="Picture 2" descr="Logo&#10;&#10;Description automatically generated with low confidence">
            <a:extLst>
              <a:ext uri="{FF2B5EF4-FFF2-40B4-BE49-F238E27FC236}">
                <a16:creationId xmlns:a16="http://schemas.microsoft.com/office/drawing/2014/main" id="{F7CFB02E-8738-5444-277D-19AB6CE82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1" y="5754053"/>
            <a:ext cx="912013" cy="892470"/>
          </a:xfrm>
          <a:prstGeom prst="rect">
            <a:avLst/>
          </a:prstGeom>
        </p:spPr>
      </p:pic>
      <p:sp>
        <p:nvSpPr>
          <p:cNvPr id="2" name="Title 6">
            <a:extLst>
              <a:ext uri="{FF2B5EF4-FFF2-40B4-BE49-F238E27FC236}">
                <a16:creationId xmlns:a16="http://schemas.microsoft.com/office/drawing/2014/main" id="{630A4E19-EE5C-9E5E-2D4D-619AA98A6105}"/>
              </a:ext>
            </a:extLst>
          </p:cNvPr>
          <p:cNvSpPr txBox="1">
            <a:spLocks/>
          </p:cNvSpPr>
          <p:nvPr/>
        </p:nvSpPr>
        <p:spPr>
          <a:xfrm>
            <a:off x="382273" y="1574135"/>
            <a:ext cx="2680416" cy="2931764"/>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4800" b="0" dirty="0">
                <a:solidFill>
                  <a:schemeClr val="bg1"/>
                </a:solidFill>
                <a:latin typeface="Segoe UI Light" panose="020B0502040204020203" pitchFamily="34" charset="0"/>
                <a:cs typeface="Segoe UI Light" panose="020B0502040204020203" pitchFamily="34" charset="0"/>
              </a:rPr>
              <a:t>Why We Conduct These Webinars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riting on a piece of paper&#10;&#10;Description automatically generated with medium confidence">
            <a:extLst>
              <a:ext uri="{FF2B5EF4-FFF2-40B4-BE49-F238E27FC236}">
                <a16:creationId xmlns:a16="http://schemas.microsoft.com/office/drawing/2014/main" id="{6EA8B635-B929-DC2A-A4E6-823BA149D03A}"/>
              </a:ext>
            </a:extLst>
          </p:cNvPr>
          <p:cNvPicPr>
            <a:picLocks noChangeAspect="1"/>
          </p:cNvPicPr>
          <p:nvPr/>
        </p:nvPicPr>
        <p:blipFill rotWithShape="1">
          <a:blip r:embed="rId3">
            <a:extLst>
              <a:ext uri="{28A0092B-C50C-407E-A947-70E740481C1C}">
                <a14:useLocalDpi xmlns:a14="http://schemas.microsoft.com/office/drawing/2010/main" val="0"/>
              </a:ext>
            </a:extLst>
          </a:blip>
          <a:srcRect l="5995" r="4821"/>
          <a:stretch/>
        </p:blipFill>
        <p:spPr>
          <a:xfrm>
            <a:off x="5374389" y="517792"/>
            <a:ext cx="3769611" cy="6340207"/>
          </a:xfrm>
          <a:prstGeom prst="rect">
            <a:avLst/>
          </a:prstGeom>
        </p:spPr>
      </p:pic>
      <p:pic>
        <p:nvPicPr>
          <p:cNvPr id="4" name="Picture 3">
            <a:extLst>
              <a:ext uri="{FF2B5EF4-FFF2-40B4-BE49-F238E27FC236}">
                <a16:creationId xmlns:a16="http://schemas.microsoft.com/office/drawing/2014/main" id="{CCEC4B09-7DF8-91C9-53AA-76D47B12F1BC}"/>
              </a:ext>
            </a:extLst>
          </p:cNvPr>
          <p:cNvPicPr>
            <a:picLocks noChangeAspect="1"/>
          </p:cNvPicPr>
          <p:nvPr/>
        </p:nvPicPr>
        <p:blipFill>
          <a:blip r:embed="rId4"/>
          <a:stretch>
            <a:fillRect/>
          </a:stretch>
        </p:blipFill>
        <p:spPr>
          <a:xfrm>
            <a:off x="0" y="0"/>
            <a:ext cx="9144000" cy="1420814"/>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591671" y="1733975"/>
            <a:ext cx="4408032" cy="4079148"/>
          </a:xfrm>
          <a:prstGeom prst="rect">
            <a:avLst/>
          </a:prstGeom>
        </p:spPr>
        <p:txBody>
          <a:bodyPr>
            <a:noAutofit/>
          </a:bodyPr>
          <a:lstStyle/>
          <a:p>
            <a:pPr marL="0" indent="0" defTabSz="878186">
              <a:spcBef>
                <a:spcPts val="2100"/>
              </a:spcBef>
              <a:buSzTx/>
              <a:buNone/>
              <a:defRPr sz="1800"/>
            </a:pPr>
            <a:r>
              <a:rPr sz="1500" dirty="0"/>
              <a:t>Our “Approved Webinar Hosts” are well vetted by us, and experts in helping federal employees better plan for their retirement</a:t>
            </a:r>
            <a:r>
              <a:rPr lang="en-US" sz="1500" dirty="0"/>
              <a:t>.</a:t>
            </a:r>
            <a:r>
              <a:rPr sz="1500" dirty="0"/>
              <a:t> </a:t>
            </a:r>
            <a:r>
              <a:rPr lang="en-US" sz="1500" dirty="0"/>
              <a:t>B</a:t>
            </a:r>
            <a:r>
              <a:rPr sz="1500" dirty="0"/>
              <a:t>y agreement with us, </a:t>
            </a:r>
            <a:r>
              <a:rPr lang="en-US" sz="1500" dirty="0"/>
              <a:t>our “Approved Webinar Hosts” </a:t>
            </a:r>
            <a:r>
              <a:rPr sz="1500" dirty="0"/>
              <a:t>do not charge federal employees for any of their retirement consultation services or </a:t>
            </a:r>
            <a:r>
              <a:rPr lang="en-US" sz="1500" dirty="0"/>
              <a:t>r</a:t>
            </a:r>
            <a:r>
              <a:rPr sz="1500" dirty="0"/>
              <a:t>eports, no matter how extensive their reports or retirement planning advice might be. </a:t>
            </a:r>
          </a:p>
          <a:p>
            <a:pPr marL="0" indent="0" defTabSz="878186">
              <a:spcBef>
                <a:spcPts val="2100"/>
              </a:spcBef>
              <a:buSzTx/>
              <a:buNone/>
              <a:defRPr sz="1800"/>
            </a:pPr>
            <a:r>
              <a:rPr lang="en-US" sz="1500" dirty="0"/>
              <a:t>Next week, w</a:t>
            </a:r>
            <a:r>
              <a:rPr sz="1500" dirty="0"/>
              <a:t>hen your Approved Webinar Host contacts you to answer any</a:t>
            </a:r>
            <a:r>
              <a:rPr lang="en-US" sz="1500" dirty="0"/>
              <a:t> questions</a:t>
            </a:r>
            <a:r>
              <a:rPr sz="1500" dirty="0"/>
              <a:t> you might have about </a:t>
            </a:r>
            <a:r>
              <a:rPr lang="en-US" sz="1500" dirty="0"/>
              <a:t>the content contained in this webinar, </a:t>
            </a:r>
            <a:r>
              <a:rPr sz="1500" dirty="0"/>
              <a:t>we suggest you reach back out to them</a:t>
            </a:r>
            <a:r>
              <a:rPr lang="en-US" sz="1500" dirty="0"/>
              <a:t>, and take advantage of their federal retirement planning expertise.</a:t>
            </a:r>
            <a:endParaRPr sz="1500" dirty="0"/>
          </a:p>
          <a:p>
            <a:pPr marL="0" indent="0" defTabSz="878186">
              <a:spcBef>
                <a:spcPts val="2100"/>
              </a:spcBef>
              <a:buSzTx/>
              <a:buNone/>
              <a:defRPr sz="1800"/>
            </a:pPr>
            <a:r>
              <a:rPr sz="1500" b="1" i="1" dirty="0">
                <a:latin typeface="Segoe UI" panose="020B0502040204020203" pitchFamily="34" charset="0"/>
                <a:cs typeface="Segoe UI" panose="020B0502040204020203" pitchFamily="34" charset="0"/>
              </a:rPr>
              <a:t>Nothing </a:t>
            </a:r>
            <a:r>
              <a:rPr lang="en-US" sz="1500" b="1" i="1" dirty="0">
                <a:latin typeface="Segoe UI" panose="020B0502040204020203" pitchFamily="34" charset="0"/>
                <a:cs typeface="Segoe UI" panose="020B0502040204020203" pitchFamily="34" charset="0"/>
              </a:rPr>
              <a:t>is ever</a:t>
            </a:r>
            <a:r>
              <a:rPr sz="1500" b="1" i="1" dirty="0">
                <a:latin typeface="Segoe UI" panose="020B0502040204020203" pitchFamily="34" charset="0"/>
                <a:cs typeface="Segoe UI" panose="020B0502040204020203" pitchFamily="34" charset="0"/>
              </a:rPr>
              <a:t> done in person</a:t>
            </a:r>
            <a:r>
              <a:rPr lang="en-US" sz="1500" dirty="0"/>
              <a:t>;</a:t>
            </a:r>
            <a:r>
              <a:rPr sz="1500" dirty="0"/>
              <a:t> </a:t>
            </a:r>
            <a:r>
              <a:rPr lang="en-US" sz="1500" dirty="0"/>
              <a:t>it is</a:t>
            </a:r>
            <a:r>
              <a:rPr sz="1500" dirty="0"/>
              <a:t> </a:t>
            </a:r>
            <a:r>
              <a:rPr lang="en-US" sz="1500" dirty="0"/>
              <a:t>accomplished</a:t>
            </a:r>
            <a:r>
              <a:rPr sz="1500" dirty="0"/>
              <a:t> on the phone </a:t>
            </a:r>
            <a:r>
              <a:rPr lang="en-US" sz="1500" dirty="0"/>
              <a:t>utilizing</a:t>
            </a:r>
            <a:r>
              <a:rPr sz="1500" dirty="0"/>
              <a:t> </a:t>
            </a:r>
            <a:r>
              <a:rPr lang="en-US" sz="1500" dirty="0"/>
              <a:t>the</a:t>
            </a:r>
            <a:r>
              <a:rPr sz="1500" dirty="0"/>
              <a:t> internet portals</a:t>
            </a:r>
            <a:r>
              <a:rPr lang="en-US" sz="1500" dirty="0"/>
              <a:t> we built exclusively for Federal Employees</a:t>
            </a:r>
          </a:p>
        </p:txBody>
      </p:sp>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chemeClr val="bg1"/>
                </a:solidFill>
              </a:rPr>
              <a:t>3</a:t>
            </a:fld>
            <a:endParaRPr dirty="0">
              <a:solidFill>
                <a:schemeClr val="bg1"/>
              </a:solidFill>
            </a:endParaRPr>
          </a:p>
        </p:txBody>
      </p:sp>
      <p:sp>
        <p:nvSpPr>
          <p:cNvPr id="5" name="Title 6">
            <a:extLst>
              <a:ext uri="{FF2B5EF4-FFF2-40B4-BE49-F238E27FC236}">
                <a16:creationId xmlns:a16="http://schemas.microsoft.com/office/drawing/2014/main" id="{611F2C00-20D3-A9C0-9223-8B368ABABD5B}"/>
              </a:ext>
            </a:extLst>
          </p:cNvPr>
          <p:cNvSpPr txBox="1">
            <a:spLocks/>
          </p:cNvSpPr>
          <p:nvPr/>
        </p:nvSpPr>
        <p:spPr>
          <a:xfrm>
            <a:off x="1179900" y="313161"/>
            <a:ext cx="6784199" cy="794492"/>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algn="ctr" hangingPunct="1"/>
            <a:r>
              <a:rPr lang="en-US" sz="4800" b="0" dirty="0">
                <a:solidFill>
                  <a:schemeClr val="bg1"/>
                </a:solidFill>
                <a:latin typeface="Segoe UI Light" panose="020B0502040204020203" pitchFamily="34" charset="0"/>
                <a:cs typeface="Segoe UI Light" panose="020B0502040204020203" pitchFamily="34" charset="0"/>
              </a:rPr>
              <a:t>Approved Webinar Hosts</a:t>
            </a:r>
          </a:p>
        </p:txBody>
      </p:sp>
      <p:pic>
        <p:nvPicPr>
          <p:cNvPr id="12" name="Picture 11" descr="Logo&#10;&#10;Description automatically generated with low confidence">
            <a:extLst>
              <a:ext uri="{FF2B5EF4-FFF2-40B4-BE49-F238E27FC236}">
                <a16:creationId xmlns:a16="http://schemas.microsoft.com/office/drawing/2014/main" id="{89A3AFD7-1CF5-EB1C-D6E9-F7B4AE8EF5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sp>
        <p:nvSpPr>
          <p:cNvPr id="3" name="Our Mission Is To Help You Build a “Bullet-Proof Federal Retirement">
            <a:extLst>
              <a:ext uri="{FF2B5EF4-FFF2-40B4-BE49-F238E27FC236}">
                <a16:creationId xmlns:a16="http://schemas.microsoft.com/office/drawing/2014/main" id="{0048D432-C7A9-24A1-ED98-1335F7067751}"/>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at is your “Retirement Destiny”…"/>
          <p:cNvSpPr txBox="1"/>
          <p:nvPr/>
        </p:nvSpPr>
        <p:spPr>
          <a:xfrm>
            <a:off x="543787" y="4134400"/>
            <a:ext cx="8046364"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defRPr sz="1600">
                <a:latin typeface="+mj-lt"/>
                <a:ea typeface="+mj-ea"/>
                <a:cs typeface="+mj-cs"/>
                <a:sym typeface="Helvetica"/>
              </a:defRPr>
            </a:pPr>
            <a:r>
              <a:rPr lang="en-US" sz="1200" b="1" dirty="0">
                <a:latin typeface="Segoe UI" panose="020B0502040204020203" pitchFamily="34" charset="0"/>
                <a:cs typeface="Segoe UI" panose="020B0502040204020203" pitchFamily="34" charset="0"/>
              </a:rPr>
              <a:t>Two “Must See” 6 Minute Videos</a:t>
            </a:r>
            <a:endParaRPr sz="1200" b="1" dirty="0">
              <a:latin typeface="Segoe UI" panose="020B0502040204020203" pitchFamily="34" charset="0"/>
              <a:cs typeface="Segoe UI" panose="020B0502040204020203" pitchFamily="34" charset="0"/>
            </a:endParaRPr>
          </a:p>
        </p:txBody>
      </p:sp>
      <p:sp>
        <p:nvSpPr>
          <p:cNvPr id="173"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pic>
        <p:nvPicPr>
          <p:cNvPr id="3" name="Picture 2" descr="A screenshot of a person&#10;&#10;Description automatically generated">
            <a:extLst>
              <a:ext uri="{FF2B5EF4-FFF2-40B4-BE49-F238E27FC236}">
                <a16:creationId xmlns:a16="http://schemas.microsoft.com/office/drawing/2014/main" id="{7F1CD872-57A6-4865-A791-22AF9F617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266" y="4428706"/>
            <a:ext cx="3453703" cy="1949969"/>
          </a:xfrm>
          <a:prstGeom prst="rect">
            <a:avLst/>
          </a:prstGeom>
        </p:spPr>
      </p:pic>
      <p:pic>
        <p:nvPicPr>
          <p:cNvPr id="4" name="Picture 3">
            <a:extLst>
              <a:ext uri="{FF2B5EF4-FFF2-40B4-BE49-F238E27FC236}">
                <a16:creationId xmlns:a16="http://schemas.microsoft.com/office/drawing/2014/main" id="{DAAF7538-3101-4242-A566-DAA5A15D72D5}"/>
              </a:ext>
            </a:extLst>
          </p:cNvPr>
          <p:cNvPicPr>
            <a:picLocks noChangeAspect="1"/>
          </p:cNvPicPr>
          <p:nvPr/>
        </p:nvPicPr>
        <p:blipFill>
          <a:blip r:embed="rId3"/>
          <a:stretch>
            <a:fillRect/>
          </a:stretch>
        </p:blipFill>
        <p:spPr>
          <a:xfrm>
            <a:off x="4669303" y="4428706"/>
            <a:ext cx="3434922" cy="1949969"/>
          </a:xfrm>
          <a:prstGeom prst="rect">
            <a:avLst/>
          </a:prstGeom>
        </p:spPr>
      </p:pic>
      <p:sp>
        <p:nvSpPr>
          <p:cNvPr id="5" name="TextBox 4">
            <a:extLst>
              <a:ext uri="{FF2B5EF4-FFF2-40B4-BE49-F238E27FC236}">
                <a16:creationId xmlns:a16="http://schemas.microsoft.com/office/drawing/2014/main" id="{2AFA984B-D9A6-7C4B-801B-E02418666B65}"/>
              </a:ext>
            </a:extLst>
          </p:cNvPr>
          <p:cNvSpPr txBox="1"/>
          <p:nvPr/>
        </p:nvSpPr>
        <p:spPr>
          <a:xfrm>
            <a:off x="2323152" y="1329179"/>
            <a:ext cx="2346151"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b="1" dirty="0">
                <a:latin typeface="Segoe UI" panose="020B0502040204020203" pitchFamily="34" charset="0"/>
                <a:cs typeface="Segoe UI" panose="020B0502040204020203" pitchFamily="34" charset="0"/>
              </a:rPr>
              <a:t>Online FR80 Calculator Tutorial</a:t>
            </a:r>
          </a:p>
        </p:txBody>
      </p:sp>
      <p:pic>
        <p:nvPicPr>
          <p:cNvPr id="7" name="Picture 6" descr="A picture containing person, hand&#10;&#10;Description automatically generated">
            <a:extLst>
              <a:ext uri="{FF2B5EF4-FFF2-40B4-BE49-F238E27FC236}">
                <a16:creationId xmlns:a16="http://schemas.microsoft.com/office/drawing/2014/main" id="{EB0B31E2-E400-6D4D-94AF-DEF8CC757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099" y="1631291"/>
            <a:ext cx="2072257" cy="2313798"/>
          </a:xfrm>
          <a:prstGeom prst="rect">
            <a:avLst/>
          </a:prstGeom>
        </p:spPr>
      </p:pic>
      <p:pic>
        <p:nvPicPr>
          <p:cNvPr id="8" name="Picture 7" descr="A picture containing text, newspaper&#10;&#10;Description automatically generated">
            <a:extLst>
              <a:ext uri="{FF2B5EF4-FFF2-40B4-BE49-F238E27FC236}">
                <a16:creationId xmlns:a16="http://schemas.microsoft.com/office/drawing/2014/main" id="{9CDA795E-CDF9-8AFD-B371-0238DF07CD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6526" y="1627347"/>
            <a:ext cx="1821311" cy="2356990"/>
          </a:xfrm>
          <a:prstGeom prst="rect">
            <a:avLst/>
          </a:prstGeom>
        </p:spPr>
      </p:pic>
      <p:pic>
        <p:nvPicPr>
          <p:cNvPr id="6" name="Picture 5">
            <a:extLst>
              <a:ext uri="{FF2B5EF4-FFF2-40B4-BE49-F238E27FC236}">
                <a16:creationId xmlns:a16="http://schemas.microsoft.com/office/drawing/2014/main" id="{38909C80-4DD5-EAD3-8EE1-2715F6328B7A}"/>
              </a:ext>
            </a:extLst>
          </p:cNvPr>
          <p:cNvPicPr>
            <a:picLocks noChangeAspect="1"/>
          </p:cNvPicPr>
          <p:nvPr/>
        </p:nvPicPr>
        <p:blipFill>
          <a:blip r:embed="rId6"/>
          <a:stretch>
            <a:fillRect/>
          </a:stretch>
        </p:blipFill>
        <p:spPr>
          <a:xfrm>
            <a:off x="0" y="0"/>
            <a:ext cx="9144000" cy="1172497"/>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9" name="Title 6">
            <a:extLst>
              <a:ext uri="{FF2B5EF4-FFF2-40B4-BE49-F238E27FC236}">
                <a16:creationId xmlns:a16="http://schemas.microsoft.com/office/drawing/2014/main" id="{C1C0377A-D584-A65D-84A3-BA2424615322}"/>
              </a:ext>
            </a:extLst>
          </p:cNvPr>
          <p:cNvSpPr txBox="1">
            <a:spLocks/>
          </p:cNvSpPr>
          <p:nvPr/>
        </p:nvSpPr>
        <p:spPr>
          <a:xfrm>
            <a:off x="1814052" y="203645"/>
            <a:ext cx="7079225" cy="1445298"/>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3200" b="0">
                <a:solidFill>
                  <a:schemeClr val="bg1"/>
                </a:solidFill>
                <a:latin typeface="Segoe UI Light" panose="020B0502040204020203" pitchFamily="34" charset="0"/>
                <a:cs typeface="Segoe UI Light" panose="020B0502040204020203" pitchFamily="34" charset="0"/>
              </a:rPr>
              <a:t>Ask Carolyn </a:t>
            </a:r>
            <a:r>
              <a:rPr lang="en-US" sz="3200" b="0" dirty="0">
                <a:solidFill>
                  <a:schemeClr val="bg1"/>
                </a:solidFill>
                <a:latin typeface="Segoe UI Light" panose="020B0502040204020203" pitchFamily="34" charset="0"/>
                <a:cs typeface="Segoe UI Light" panose="020B0502040204020203" pitchFamily="34" charset="0"/>
              </a:rPr>
              <a:t>For These Free Resources</a:t>
            </a:r>
          </a:p>
          <a:p>
            <a:pPr hangingPunct="1"/>
            <a:r>
              <a:rPr lang="en-US" sz="2000" b="0" dirty="0" err="1">
                <a:solidFill>
                  <a:schemeClr val="bg1"/>
                </a:solidFill>
                <a:latin typeface="Segoe UI Light" panose="020B0502040204020203" pitchFamily="34" charset="0"/>
                <a:cs typeface="Segoe UI Light" panose="020B0502040204020203" pitchFamily="34" charset="0"/>
              </a:rPr>
              <a:t>Carolyn@federalwebinars.com</a:t>
            </a:r>
            <a:endParaRPr lang="en-US" sz="2000" b="0" dirty="0">
              <a:solidFill>
                <a:schemeClr val="bg1"/>
              </a:solidFill>
              <a:latin typeface="Segoe UI Light" panose="020B0502040204020203" pitchFamily="34" charset="0"/>
              <a:cs typeface="Segoe UI Light" panose="020B0502040204020203" pitchFamily="34" charset="0"/>
            </a:endParaRPr>
          </a:p>
        </p:txBody>
      </p:sp>
      <p:pic>
        <p:nvPicPr>
          <p:cNvPr id="10" name="carolyn2.png" descr="carolyn2.png">
            <a:extLst>
              <a:ext uri="{FF2B5EF4-FFF2-40B4-BE49-F238E27FC236}">
                <a16:creationId xmlns:a16="http://schemas.microsoft.com/office/drawing/2014/main" id="{7C188228-826E-617F-60A9-EBF23932CC54}"/>
              </a:ext>
            </a:extLst>
          </p:cNvPr>
          <p:cNvPicPr>
            <a:picLocks noChangeAspect="1"/>
          </p:cNvPicPr>
          <p:nvPr/>
        </p:nvPicPr>
        <p:blipFill>
          <a:blip r:embed="rId7"/>
          <a:stretch>
            <a:fillRect/>
          </a:stretch>
        </p:blipFill>
        <p:spPr>
          <a:xfrm>
            <a:off x="239083" y="367374"/>
            <a:ext cx="1537585" cy="1537585"/>
          </a:xfrm>
          <a:prstGeom prst="ellipse">
            <a:avLst/>
          </a:prstGeom>
          <a:ln w="31750">
            <a:solidFill>
              <a:schemeClr val="bg1"/>
            </a:solidFill>
            <a:miter lim="400000"/>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E156E347-EEB5-B828-90A5-E97C4B698613}"/>
              </a:ext>
            </a:extLst>
          </p:cNvPr>
          <p:cNvSpPr txBox="1"/>
          <p:nvPr/>
        </p:nvSpPr>
        <p:spPr>
          <a:xfrm>
            <a:off x="5601787" y="1329178"/>
            <a:ext cx="55078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b="1" dirty="0">
                <a:latin typeface="Segoe UI" panose="020B0502040204020203" pitchFamily="34" charset="0"/>
                <a:cs typeface="Segoe UI" panose="020B0502040204020203" pitchFamily="34" charset="0"/>
              </a:rPr>
              <a:t>eBook</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5BD61-4DE7-FFE6-AB8C-B56C5E85C2EA}"/>
              </a:ext>
            </a:extLst>
          </p:cNvPr>
          <p:cNvSpPr/>
          <p:nvPr/>
        </p:nvSpPr>
        <p:spPr>
          <a:xfrm>
            <a:off x="0" y="0"/>
            <a:ext cx="3382178" cy="6858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0" name="Slide Number Placeholder 1"/>
          <p:cNvSpPr txBox="1">
            <a:spLocks noGrp="1"/>
          </p:cNvSpPr>
          <p:nvPr>
            <p:ph type="sldNum" sz="quarter" idx="2"/>
          </p:nvPr>
        </p:nvSpPr>
        <p:spPr/>
        <p:txBody>
          <a:bodyPr/>
          <a:lstStyle/>
          <a:p>
            <a:fld id="{86CB4B4D-7CA3-9044-876B-883B54F8677D}" type="slidenum">
              <a:rPr lang="en-US"/>
              <a:pPr/>
              <a:t>5</a:t>
            </a:fld>
            <a:endParaRPr lang="en-US" dirty="0"/>
          </a:p>
        </p:txBody>
      </p:sp>
      <p:sp>
        <p:nvSpPr>
          <p:cNvPr id="78" name="In the Summer of 2003, the Founders of our company were asked to assess the federal retirement system and the various components of the TSP.…"/>
          <p:cNvSpPr txBox="1">
            <a:spLocks noGrp="1"/>
          </p:cNvSpPr>
          <p:nvPr>
            <p:ph type="body" idx="4294967295"/>
          </p:nvPr>
        </p:nvSpPr>
        <p:spPr>
          <a:xfrm>
            <a:off x="3762676" y="440675"/>
            <a:ext cx="4999052" cy="5566425"/>
          </a:xfrm>
          <a:prstGeom prst="rect">
            <a:avLst/>
          </a:prstGeom>
        </p:spPr>
        <p:txBody>
          <a:bodyPr lIns="0" tIns="0" rIns="0" bIns="0">
            <a:noAutofit/>
          </a:bodyPr>
          <a:lstStyle/>
          <a:p>
            <a:pPr marL="305607" indent="-213924" defTabSz="765349">
              <a:lnSpc>
                <a:spcPct val="80000"/>
              </a:lnSpc>
              <a:spcBef>
                <a:spcPts val="200"/>
              </a:spcBef>
              <a:defRPr sz="1800"/>
            </a:pPr>
            <a:endParaRPr lang="en-US" b="1" dirty="0">
              <a:solidFill>
                <a:schemeClr val="tx1"/>
              </a:solidFill>
            </a:endParaRPr>
          </a:p>
          <a:p>
            <a:pPr marL="91683" indent="0" defTabSz="765349">
              <a:lnSpc>
                <a:spcPct val="80000"/>
              </a:lnSpc>
              <a:spcBef>
                <a:spcPts val="200"/>
              </a:spcBef>
              <a:spcAft>
                <a:spcPts val="1200"/>
              </a:spcAft>
              <a:buNone/>
              <a:defRPr sz="1800"/>
            </a:pPr>
            <a:r>
              <a:rPr lang="en-US" sz="2000" b="1" dirty="0">
                <a:solidFill>
                  <a:schemeClr val="tx2"/>
                </a:solidFill>
                <a:latin typeface="Segoe UI" panose="020B0502040204020203" pitchFamily="34" charset="0"/>
                <a:cs typeface="Segoe UI" panose="020B0502040204020203" pitchFamily="34" charset="0"/>
              </a:rPr>
              <a:t>Making the right “percentage allocation” between the TSP Funds could add 33% to your account over time. </a:t>
            </a:r>
            <a:endParaRPr lang="en-US" sz="1800" dirty="0"/>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G Fund: </a:t>
            </a:r>
            <a:r>
              <a:rPr lang="en-US" sz="1600" dirty="0"/>
              <a:t>The G Fund buys a nonmarketable U.S. Treasury security that is guaranteed by the U.S. Government, so it can’t lose money. </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F Fund: </a:t>
            </a:r>
            <a:r>
              <a:rPr lang="en-US" sz="1600" dirty="0"/>
              <a:t>Government, corporate, and mortgage-backed bonds. Attempts to match the performance of the Barclays Capital U.S. Aggregate Bond Index</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C Fund: </a:t>
            </a:r>
            <a:r>
              <a:rPr lang="en-US" sz="1600" dirty="0"/>
              <a:t>Attempts to match the performance of the S&amp;P 500</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S Fund: </a:t>
            </a:r>
            <a:r>
              <a:rPr lang="en-US" sz="1600" dirty="0"/>
              <a:t>Attempts to match the performance of the Dow Jones U.S. Completion TSM Index</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I Fund: </a:t>
            </a:r>
            <a:r>
              <a:rPr lang="en-US" sz="1600" dirty="0"/>
              <a:t>Attempts to match the performance of the MSCI EAFE Index</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L Funds: </a:t>
            </a:r>
            <a:r>
              <a:rPr lang="en-US" sz="1600" dirty="0"/>
              <a:t>Invested in the G, F, C, S, and I Funds. The closer you are to the Fund Expiration Date (2030, 2040, 2050), the more it is weighted to the G Fund. The Further out the Expiration Date, the more it is weighted to the C, S, and I Funds) </a:t>
            </a: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3762676"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pic>
        <p:nvPicPr>
          <p:cNvPr id="3" name="Picture 2" descr="Logo&#10;&#10;Description automatically generated with low confidence">
            <a:extLst>
              <a:ext uri="{FF2B5EF4-FFF2-40B4-BE49-F238E27FC236}">
                <a16:creationId xmlns:a16="http://schemas.microsoft.com/office/drawing/2014/main" id="{F7CFB02E-8738-5444-277D-19AB6CE82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1" y="5754053"/>
            <a:ext cx="912013" cy="892470"/>
          </a:xfrm>
          <a:prstGeom prst="rect">
            <a:avLst/>
          </a:prstGeom>
        </p:spPr>
      </p:pic>
      <p:sp>
        <p:nvSpPr>
          <p:cNvPr id="2" name="Title 6">
            <a:extLst>
              <a:ext uri="{FF2B5EF4-FFF2-40B4-BE49-F238E27FC236}">
                <a16:creationId xmlns:a16="http://schemas.microsoft.com/office/drawing/2014/main" id="{630A4E19-EE5C-9E5E-2D4D-619AA98A6105}"/>
              </a:ext>
            </a:extLst>
          </p:cNvPr>
          <p:cNvSpPr txBox="1">
            <a:spLocks/>
          </p:cNvSpPr>
          <p:nvPr/>
        </p:nvSpPr>
        <p:spPr>
          <a:xfrm>
            <a:off x="382273" y="1574135"/>
            <a:ext cx="2680416" cy="2931764"/>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4800" b="0" dirty="0">
                <a:solidFill>
                  <a:schemeClr val="bg1"/>
                </a:solidFill>
                <a:latin typeface="Segoe UI Light" panose="020B0502040204020203" pitchFamily="34" charset="0"/>
                <a:cs typeface="Segoe UI Light" panose="020B0502040204020203" pitchFamily="34" charset="0"/>
              </a:rPr>
              <a:t>How The TSP Funds Earn Money</a:t>
            </a:r>
          </a:p>
        </p:txBody>
      </p:sp>
    </p:spTree>
    <p:extLst>
      <p:ext uri="{BB962C8B-B14F-4D97-AF65-F5344CB8AC3E}">
        <p14:creationId xmlns:p14="http://schemas.microsoft.com/office/powerpoint/2010/main" val="37851256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C4B09-7DF8-91C9-53AA-76D47B12F1BC}"/>
              </a:ext>
            </a:extLst>
          </p:cNvPr>
          <p:cNvPicPr>
            <a:picLocks noChangeAspect="1"/>
          </p:cNvPicPr>
          <p:nvPr/>
        </p:nvPicPr>
        <p:blipFill>
          <a:blip r:embed="rId3"/>
          <a:stretch>
            <a:fillRect/>
          </a:stretch>
        </p:blipFill>
        <p:spPr>
          <a:xfrm>
            <a:off x="0" y="-1"/>
            <a:ext cx="9144000" cy="1815133"/>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1062760" y="1975541"/>
            <a:ext cx="7089722" cy="4079148"/>
          </a:xfrm>
          <a:prstGeom prst="rect">
            <a:avLst/>
          </a:prstGeom>
        </p:spPr>
        <p:txBody>
          <a:bodyPr>
            <a:noAutofit/>
          </a:bodyPr>
          <a:lstStyle/>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During the past 10 years the I Fund earned 50% less than the C&amp;S Funds.</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I Fund has lost money in years where the C &amp; S Funds made money.</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G Fund earned 4.22% in 2023,  2.98 % in 2022, 1.3% in 2021 and 2.23% during the past 10 years. In essence the G Fund does lose money because it does not keep up with inflation and there are “lost opportunity costs” associated with owning it i.e. you could have done better with an FIA.</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L Fund has a significant amount invested in the I Fund and G Fund.</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C &amp; S Funds have a huge downside exposure because they are “Administered” and not “Managed” to maximize gains and minimize losses.</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If you are retiring within the next 12 years, your retirement savings should not be at risk to lose value…So how do you protect yourself?</a:t>
            </a:r>
          </a:p>
        </p:txBody>
      </p:sp>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solidFill>
                  <a:schemeClr val="bg1"/>
                </a:solidFill>
              </a:rPr>
              <a:t>6</a:t>
            </a:fld>
            <a:endParaRPr dirty="0">
              <a:solidFill>
                <a:schemeClr val="bg1"/>
              </a:solidFill>
            </a:endParaRPr>
          </a:p>
        </p:txBody>
      </p:sp>
      <p:sp>
        <p:nvSpPr>
          <p:cNvPr id="5" name="Title 6">
            <a:extLst>
              <a:ext uri="{FF2B5EF4-FFF2-40B4-BE49-F238E27FC236}">
                <a16:creationId xmlns:a16="http://schemas.microsoft.com/office/drawing/2014/main" id="{611F2C00-20D3-A9C0-9223-8B368ABABD5B}"/>
              </a:ext>
            </a:extLst>
          </p:cNvPr>
          <p:cNvSpPr txBox="1">
            <a:spLocks/>
          </p:cNvSpPr>
          <p:nvPr/>
        </p:nvSpPr>
        <p:spPr>
          <a:xfrm>
            <a:off x="457200" y="313160"/>
            <a:ext cx="8058839" cy="1417837"/>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TSP Fund “Allocation Maximization”</a:t>
            </a:r>
            <a:br>
              <a:rPr lang="en-US" sz="4000" dirty="0">
                <a:solidFill>
                  <a:schemeClr val="bg1"/>
                </a:solidFill>
                <a:latin typeface="Segoe UI Light" panose="020B0502040204020203" pitchFamily="34" charset="0"/>
                <a:cs typeface="Segoe UI Light" panose="020B0502040204020203" pitchFamily="34" charset="0"/>
              </a:rPr>
            </a:br>
            <a:r>
              <a:rPr lang="en-US" sz="4000" dirty="0">
                <a:solidFill>
                  <a:schemeClr val="bg1"/>
                </a:solidFill>
                <a:latin typeface="Segoe UI Light" panose="020B0502040204020203" pitchFamily="34" charset="0"/>
                <a:cs typeface="Segoe UI Light" panose="020B0502040204020203" pitchFamily="34" charset="0"/>
              </a:rPr>
              <a:t>Six Undisputed Facts</a:t>
            </a:r>
          </a:p>
        </p:txBody>
      </p:sp>
      <p:pic>
        <p:nvPicPr>
          <p:cNvPr id="12" name="Picture 11" descr="Logo&#10;&#10;Description automatically generated with low confidence">
            <a:extLst>
              <a:ext uri="{FF2B5EF4-FFF2-40B4-BE49-F238E27FC236}">
                <a16:creationId xmlns:a16="http://schemas.microsoft.com/office/drawing/2014/main" id="{89A3AFD7-1CF5-EB1C-D6E9-F7B4AE8EF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3" name="Graphic 2" descr="Checkbox Checked outline">
            <a:extLst>
              <a:ext uri="{FF2B5EF4-FFF2-40B4-BE49-F238E27FC236}">
                <a16:creationId xmlns:a16="http://schemas.microsoft.com/office/drawing/2014/main" id="{B11BADA1-CF98-6864-0ABD-39EF9EA9D7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1914782"/>
            <a:ext cx="471089" cy="471089"/>
          </a:xfrm>
          <a:prstGeom prst="rect">
            <a:avLst/>
          </a:prstGeom>
        </p:spPr>
      </p:pic>
      <p:pic>
        <p:nvPicPr>
          <p:cNvPr id="6" name="Graphic 5" descr="Checkbox Checked outline">
            <a:extLst>
              <a:ext uri="{FF2B5EF4-FFF2-40B4-BE49-F238E27FC236}">
                <a16:creationId xmlns:a16="http://schemas.microsoft.com/office/drawing/2014/main" id="{C2C619CF-0E14-C0C3-C26D-DF0051354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2363837"/>
            <a:ext cx="471089" cy="471089"/>
          </a:xfrm>
          <a:prstGeom prst="rect">
            <a:avLst/>
          </a:prstGeom>
        </p:spPr>
      </p:pic>
      <p:pic>
        <p:nvPicPr>
          <p:cNvPr id="7" name="Graphic 6" descr="Checkbox Checked outline">
            <a:extLst>
              <a:ext uri="{FF2B5EF4-FFF2-40B4-BE49-F238E27FC236}">
                <a16:creationId xmlns:a16="http://schemas.microsoft.com/office/drawing/2014/main" id="{1EF9065B-8EF9-6AF5-6DE7-3DBBDDE533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2801875"/>
            <a:ext cx="471089" cy="471089"/>
          </a:xfrm>
          <a:prstGeom prst="rect">
            <a:avLst/>
          </a:prstGeom>
        </p:spPr>
      </p:pic>
      <p:pic>
        <p:nvPicPr>
          <p:cNvPr id="8" name="Graphic 7" descr="Checkbox Checked outline">
            <a:extLst>
              <a:ext uri="{FF2B5EF4-FFF2-40B4-BE49-F238E27FC236}">
                <a16:creationId xmlns:a16="http://schemas.microsoft.com/office/drawing/2014/main" id="{4592452B-3DDD-7366-ED8B-2495D632F3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3967024"/>
            <a:ext cx="471089" cy="471089"/>
          </a:xfrm>
          <a:prstGeom prst="rect">
            <a:avLst/>
          </a:prstGeom>
        </p:spPr>
      </p:pic>
      <p:pic>
        <p:nvPicPr>
          <p:cNvPr id="9" name="Graphic 8" descr="Checkbox Checked outline">
            <a:extLst>
              <a:ext uri="{FF2B5EF4-FFF2-40B4-BE49-F238E27FC236}">
                <a16:creationId xmlns:a16="http://schemas.microsoft.com/office/drawing/2014/main" id="{7E69C577-A6C7-884A-1636-BF901B8BB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4438113"/>
            <a:ext cx="471089" cy="471089"/>
          </a:xfrm>
          <a:prstGeom prst="rect">
            <a:avLst/>
          </a:prstGeom>
        </p:spPr>
      </p:pic>
      <p:pic>
        <p:nvPicPr>
          <p:cNvPr id="11" name="Graphic 10" descr="Checkbox Checked outline">
            <a:extLst>
              <a:ext uri="{FF2B5EF4-FFF2-40B4-BE49-F238E27FC236}">
                <a16:creationId xmlns:a16="http://schemas.microsoft.com/office/drawing/2014/main" id="{FACE96D3-D4C6-78EF-7254-15CB8AE624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5107506"/>
            <a:ext cx="471089" cy="471089"/>
          </a:xfrm>
          <a:prstGeom prst="rect">
            <a:avLst/>
          </a:prstGeom>
        </p:spPr>
      </p:pic>
      <p:sp>
        <p:nvSpPr>
          <p:cNvPr id="14" name="Slide Number Placeholder 1">
            <a:extLst>
              <a:ext uri="{FF2B5EF4-FFF2-40B4-BE49-F238E27FC236}">
                <a16:creationId xmlns:a16="http://schemas.microsoft.com/office/drawing/2014/main" id="{1208A6B4-E726-73CB-4B34-CBFCE2BF5A72}"/>
              </a:ext>
            </a:extLst>
          </p:cNvPr>
          <p:cNvSpPr txBox="1">
            <a:spLocks noGrp="1"/>
          </p:cNvSpPr>
          <p:nvPr>
            <p:ph type="sldNum" sz="quarter" idx="2"/>
          </p:nvPr>
        </p:nvSpPr>
        <p:spPr>
          <a:xfrm>
            <a:off x="8761728" y="6522536"/>
            <a:ext cx="252097" cy="251328"/>
          </a:xfrm>
        </p:spPr>
        <p:txBody>
          <a:bodyPr/>
          <a:lstStyle/>
          <a:p>
            <a:fld id="{86CB4B4D-7CA3-9044-876B-883B54F8677D}" type="slidenum">
              <a:rPr lang="en-US"/>
              <a:pPr/>
              <a:t>6</a:t>
            </a:fld>
            <a:endParaRPr lang="en-US" dirty="0"/>
          </a:p>
        </p:txBody>
      </p:sp>
      <p:sp>
        <p:nvSpPr>
          <p:cNvPr id="10" name="Our Mission Is To Help You Build a “Bullet-Proof Federal Retirement">
            <a:extLst>
              <a:ext uri="{FF2B5EF4-FFF2-40B4-BE49-F238E27FC236}">
                <a16:creationId xmlns:a16="http://schemas.microsoft.com/office/drawing/2014/main" id="{36F82877-3F83-0275-BBC9-39C07C6D3BAC}"/>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6174320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A328-9FB3-B7FA-0122-FECF49F407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AE4E10-8FA5-B2B5-E42E-8ECD8138CCFB}"/>
              </a:ext>
            </a:extLst>
          </p:cNvPr>
          <p:cNvPicPr>
            <a:picLocks noChangeAspect="1"/>
          </p:cNvPicPr>
          <p:nvPr/>
        </p:nvPicPr>
        <p:blipFill>
          <a:blip r:embed="rId3"/>
          <a:stretch>
            <a:fillRect/>
          </a:stretch>
        </p:blipFill>
        <p:spPr>
          <a:xfrm>
            <a:off x="0" y="-1"/>
            <a:ext cx="9144000" cy="1815133"/>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a:extLst>
              <a:ext uri="{FF2B5EF4-FFF2-40B4-BE49-F238E27FC236}">
                <a16:creationId xmlns:a16="http://schemas.microsoft.com/office/drawing/2014/main" id="{1C55758D-70D2-F770-9489-EA83ACD4253B}"/>
              </a:ext>
            </a:extLst>
          </p:cNvPr>
          <p:cNvSpPr txBox="1">
            <a:spLocks noGrp="1"/>
          </p:cNvSpPr>
          <p:nvPr>
            <p:ph type="body" idx="4294967295"/>
          </p:nvPr>
        </p:nvSpPr>
        <p:spPr>
          <a:xfrm>
            <a:off x="1062760" y="1975541"/>
            <a:ext cx="7089722" cy="4079148"/>
          </a:xfrm>
          <a:prstGeom prst="rect">
            <a:avLst/>
          </a:prstGeom>
        </p:spPr>
        <p:txBody>
          <a:bodyPr>
            <a:noAutofit/>
          </a:bodyPr>
          <a:lstStyle/>
          <a:p>
            <a:pPr marL="109540" indent="0">
              <a:spcAft>
                <a:spcPts val="1200"/>
              </a:spcAft>
              <a:buNone/>
            </a:pPr>
            <a:r>
              <a:rPr lang="en-US" sz="2000" b="1" dirty="0">
                <a:latin typeface="Segoe UI" panose="020B0502040204020203" pitchFamily="34" charset="0"/>
                <a:cs typeface="Segoe UI" panose="020B0502040204020203" pitchFamily="34" charset="0"/>
              </a:rPr>
              <a:t>By way of example, if you have $100,000 in the G Fund today, and contribute $5000 a year going forward…</a:t>
            </a:r>
          </a:p>
          <a:p>
            <a:pPr marL="109540" indent="0">
              <a:spcAft>
                <a:spcPts val="1200"/>
              </a:spcAft>
              <a:buNone/>
            </a:pPr>
            <a:r>
              <a:rPr lang="en-US" sz="2000" b="1" dirty="0">
                <a:latin typeface="Segoe UI" panose="020B0502040204020203" pitchFamily="34" charset="0"/>
                <a:cs typeface="Segoe UI" panose="020B0502040204020203" pitchFamily="34" charset="0"/>
              </a:rPr>
              <a:t>In 20 years, at the historic 2.32% G Fund average interest rate, you would have $288,996.</a:t>
            </a:r>
          </a:p>
          <a:p>
            <a:pPr marL="109540" indent="0">
              <a:spcAft>
                <a:spcPts val="1200"/>
              </a:spcAft>
              <a:buNone/>
            </a:pPr>
            <a:r>
              <a:rPr lang="en-US" sz="2000" b="1" dirty="0">
                <a:latin typeface="Segoe UI" panose="020B0502040204020203" pitchFamily="34" charset="0"/>
                <a:cs typeface="Segoe UI" panose="020B0502040204020203" pitchFamily="34" charset="0"/>
              </a:rPr>
              <a:t>With a Tax Qualified TSP Alternative that can not lose money due to market conditions, earning 5.25%, you would have $456,933 in 20 years; a $167,937 difference.</a:t>
            </a:r>
          </a:p>
          <a:p>
            <a:pPr marL="109540" indent="0">
              <a:spcAft>
                <a:spcPts val="1200"/>
              </a:spcAft>
              <a:buNone/>
            </a:pPr>
            <a:r>
              <a:rPr lang="en-US" sz="2000" b="1" dirty="0">
                <a:latin typeface="Segoe UI" panose="020B0502040204020203" pitchFamily="34" charset="0"/>
                <a:cs typeface="Segoe UI" panose="020B0502040204020203" pitchFamily="34" charset="0"/>
              </a:rPr>
              <a:t>Ask Carolyn about this TSP Alternative!</a:t>
            </a:r>
          </a:p>
          <a:p>
            <a:pPr marL="109540" indent="0">
              <a:spcAft>
                <a:spcPts val="1200"/>
              </a:spcAft>
              <a:buNone/>
            </a:pPr>
            <a:endParaRPr lang="en-US" sz="2000" b="1" dirty="0">
              <a:latin typeface="Segoe UI" panose="020B0502040204020203" pitchFamily="34" charset="0"/>
              <a:cs typeface="Segoe UI" panose="020B0502040204020203" pitchFamily="34" charset="0"/>
            </a:endParaRPr>
          </a:p>
          <a:p>
            <a:pPr marL="109540" indent="0">
              <a:spcAft>
                <a:spcPts val="1200"/>
              </a:spcAft>
              <a:buNone/>
            </a:pPr>
            <a:endParaRPr lang="en-US" sz="1600" b="1" dirty="0">
              <a:latin typeface="Segoe UI" panose="020B0502040204020203" pitchFamily="34" charset="0"/>
              <a:cs typeface="Segoe UI" panose="020B0502040204020203" pitchFamily="34" charset="0"/>
            </a:endParaRPr>
          </a:p>
          <a:p>
            <a:pPr marL="109540" indent="0">
              <a:spcAft>
                <a:spcPts val="1200"/>
              </a:spcAft>
              <a:buNone/>
            </a:pPr>
            <a:endParaRPr lang="en-US" sz="1600" dirty="0"/>
          </a:p>
        </p:txBody>
      </p:sp>
      <p:sp>
        <p:nvSpPr>
          <p:cNvPr id="102" name="Slide Number Placeholder 1">
            <a:extLst>
              <a:ext uri="{FF2B5EF4-FFF2-40B4-BE49-F238E27FC236}">
                <a16:creationId xmlns:a16="http://schemas.microsoft.com/office/drawing/2014/main" id="{F1C8A334-6C28-01F0-B53C-7A662A523FC9}"/>
              </a:ext>
            </a:extLst>
          </p:cNvPr>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chemeClr val="bg1"/>
                </a:solidFill>
              </a:rPr>
              <a:t>7</a:t>
            </a:fld>
            <a:endParaRPr dirty="0">
              <a:solidFill>
                <a:schemeClr val="bg1"/>
              </a:solidFill>
            </a:endParaRPr>
          </a:p>
        </p:txBody>
      </p:sp>
      <p:sp>
        <p:nvSpPr>
          <p:cNvPr id="5" name="Title 6">
            <a:extLst>
              <a:ext uri="{FF2B5EF4-FFF2-40B4-BE49-F238E27FC236}">
                <a16:creationId xmlns:a16="http://schemas.microsoft.com/office/drawing/2014/main" id="{2A99F803-5AFF-D8C0-7D8B-A63798C55DC3}"/>
              </a:ext>
            </a:extLst>
          </p:cNvPr>
          <p:cNvSpPr txBox="1">
            <a:spLocks/>
          </p:cNvSpPr>
          <p:nvPr/>
        </p:nvSpPr>
        <p:spPr>
          <a:xfrm>
            <a:off x="457200" y="313160"/>
            <a:ext cx="8058839" cy="1417837"/>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algn="ctr"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Time Value Of Money</a:t>
            </a:r>
          </a:p>
          <a:p>
            <a:pPr marL="91683" indent="0" algn="ctr"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G Fund Vs. Tax Qualified Alternative</a:t>
            </a:r>
          </a:p>
        </p:txBody>
      </p:sp>
      <p:pic>
        <p:nvPicPr>
          <p:cNvPr id="12" name="Picture 11" descr="Logo&#10;&#10;Description automatically generated with low confidence">
            <a:extLst>
              <a:ext uri="{FF2B5EF4-FFF2-40B4-BE49-F238E27FC236}">
                <a16:creationId xmlns:a16="http://schemas.microsoft.com/office/drawing/2014/main" id="{F0E7F389-CC3C-6E8A-2C46-D042D2D2A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sp>
        <p:nvSpPr>
          <p:cNvPr id="14" name="Slide Number Placeholder 1">
            <a:extLst>
              <a:ext uri="{FF2B5EF4-FFF2-40B4-BE49-F238E27FC236}">
                <a16:creationId xmlns:a16="http://schemas.microsoft.com/office/drawing/2014/main" id="{6EF9D6CF-DB6E-2FDC-D27D-24E6EFD4E5D8}"/>
              </a:ext>
            </a:extLst>
          </p:cNvPr>
          <p:cNvSpPr txBox="1">
            <a:spLocks noGrp="1"/>
          </p:cNvSpPr>
          <p:nvPr>
            <p:ph type="sldNum" sz="quarter" idx="2"/>
          </p:nvPr>
        </p:nvSpPr>
        <p:spPr>
          <a:xfrm>
            <a:off x="8761728" y="6522536"/>
            <a:ext cx="252097" cy="251328"/>
          </a:xfrm>
        </p:spPr>
        <p:txBody>
          <a:bodyPr/>
          <a:lstStyle/>
          <a:p>
            <a:fld id="{86CB4B4D-7CA3-9044-876B-883B54F8677D}" type="slidenum">
              <a:rPr lang="en-US"/>
              <a:pPr/>
              <a:t>7</a:t>
            </a:fld>
            <a:endParaRPr lang="en-US" dirty="0"/>
          </a:p>
        </p:txBody>
      </p:sp>
      <p:sp>
        <p:nvSpPr>
          <p:cNvPr id="10" name="Our Mission Is To Help You Build a “Bullet-Proof Federal Retirement">
            <a:extLst>
              <a:ext uri="{FF2B5EF4-FFF2-40B4-BE49-F238E27FC236}">
                <a16:creationId xmlns:a16="http://schemas.microsoft.com/office/drawing/2014/main" id="{9E678D52-F17E-22E9-C818-302B4545CE4B}"/>
              </a:ext>
            </a:extLst>
          </p:cNvPr>
          <p:cNvSpPr txBox="1"/>
          <p:nvPr/>
        </p:nvSpPr>
        <p:spPr>
          <a:xfrm>
            <a:off x="591671" y="6123307"/>
            <a:ext cx="499905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59964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blue, bell jar&#10;&#10;Description automatically generated">
            <a:extLst>
              <a:ext uri="{FF2B5EF4-FFF2-40B4-BE49-F238E27FC236}">
                <a16:creationId xmlns:a16="http://schemas.microsoft.com/office/drawing/2014/main" id="{441ECA31-9897-5EAB-C32F-8C03936CFD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8" r="16704"/>
          <a:stretch/>
        </p:blipFill>
        <p:spPr>
          <a:xfrm>
            <a:off x="4027393" y="1376303"/>
            <a:ext cx="5116607" cy="5481697"/>
          </a:xfrm>
          <a:prstGeom prst="rect">
            <a:avLst/>
          </a:prstGeom>
        </p:spPr>
      </p:pic>
      <p:sp>
        <p:nvSpPr>
          <p:cNvPr id="14" name="Rectangle 13">
            <a:extLst>
              <a:ext uri="{FF2B5EF4-FFF2-40B4-BE49-F238E27FC236}">
                <a16:creationId xmlns:a16="http://schemas.microsoft.com/office/drawing/2014/main" id="{3A4295A2-8E88-8507-DBC1-DD714D978427}"/>
              </a:ext>
            </a:extLst>
          </p:cNvPr>
          <p:cNvSpPr/>
          <p:nvPr/>
        </p:nvSpPr>
        <p:spPr>
          <a:xfrm>
            <a:off x="4027393" y="1376302"/>
            <a:ext cx="5116607" cy="5481697"/>
          </a:xfrm>
          <a:prstGeom prst="rect">
            <a:avLst/>
          </a:prstGeom>
          <a:gradFill flip="none" rotWithShape="1">
            <a:gsLst>
              <a:gs pos="11000">
                <a:schemeClr val="accent1">
                  <a:lumMod val="5000"/>
                  <a:lumOff val="95000"/>
                  <a:alpha val="96724"/>
                </a:schemeClr>
              </a:gs>
              <a:gs pos="99000">
                <a:schemeClr val="accent1">
                  <a:lumMod val="30000"/>
                  <a:lumOff val="70000"/>
                  <a:alpha val="0"/>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pic>
        <p:nvPicPr>
          <p:cNvPr id="3" name="Picture 2" descr="Logo&#10;&#10;Description automatically generated with low confidence">
            <a:extLst>
              <a:ext uri="{FF2B5EF4-FFF2-40B4-BE49-F238E27FC236}">
                <a16:creationId xmlns:a16="http://schemas.microsoft.com/office/drawing/2014/main" id="{58F924B7-7DA6-1F96-915D-3147AE245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FDB30121-0E48-8807-E6CE-24FCAB137285}"/>
              </a:ext>
            </a:extLst>
          </p:cNvPr>
          <p:cNvPicPr>
            <a:picLocks noChangeAspect="1"/>
          </p:cNvPicPr>
          <p:nvPr/>
        </p:nvPicPr>
        <p:blipFill>
          <a:blip r:embed="rId4"/>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EB567BBF-2154-4C5C-401D-328DD17BFA6E}"/>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rPr>
              <a:t>Fixed Indexed Annuities: </a:t>
            </a:r>
            <a:r>
              <a:rPr lang="en-US" sz="2800" dirty="0">
                <a:solidFill>
                  <a:schemeClr val="bg1"/>
                </a:solidFill>
                <a:latin typeface="Segoe UI Light" panose="020B0502040204020203" pitchFamily="34" charset="0"/>
                <a:cs typeface="Segoe UI Light" panose="020B0502040204020203" pitchFamily="34" charset="0"/>
              </a:rPr>
              <a:t>The Best of Both Worlds</a:t>
            </a:r>
          </a:p>
        </p:txBody>
      </p:sp>
      <p:sp>
        <p:nvSpPr>
          <p:cNvPr id="8" name="Purchase a single premium immediate annuity…">
            <a:extLst>
              <a:ext uri="{FF2B5EF4-FFF2-40B4-BE49-F238E27FC236}">
                <a16:creationId xmlns:a16="http://schemas.microsoft.com/office/drawing/2014/main" id="{93DA3629-C7F3-039B-927D-CB1E6F0BEAA3}"/>
              </a:ext>
            </a:extLst>
          </p:cNvPr>
          <p:cNvSpPr txBox="1">
            <a:spLocks/>
          </p:cNvSpPr>
          <p:nvPr/>
        </p:nvSpPr>
        <p:spPr>
          <a:xfrm>
            <a:off x="591671" y="1768288"/>
            <a:ext cx="3926541" cy="4238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1pPr>
            <a:lvl2pPr marL="660468" marR="0" indent="-268356" algn="l" defTabSz="914400" rtl="0" latinLnBrk="0">
              <a:lnSpc>
                <a:spcPct val="100000"/>
              </a:lnSpc>
              <a:spcBef>
                <a:spcPts val="400"/>
              </a:spcBef>
              <a:spcAft>
                <a:spcPts val="0"/>
              </a:spcAft>
              <a:buClr>
                <a:schemeClr val="accent1"/>
              </a:buClr>
              <a:buSzPct val="90000"/>
              <a:buFont typeface="Courier New" panose="02070309020205020404" pitchFamily="49" charset="0"/>
              <a:buChar char="o"/>
              <a:tabLst/>
              <a:defRPr sz="24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 typeface="Arial" panose="020B0604020202020204" pitchFamily="34" charset="0"/>
              <a:buChar char="•"/>
              <a:tabLst/>
              <a:defRPr sz="20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3pPr>
            <a:lvl4pPr marL="1239251" marR="0" indent="-324851" algn="l" defTabSz="914400" rtl="0" latinLnBrk="0">
              <a:lnSpc>
                <a:spcPct val="100000"/>
              </a:lnSpc>
              <a:spcBef>
                <a:spcPts val="400"/>
              </a:spcBef>
              <a:spcAft>
                <a:spcPts val="0"/>
              </a:spcAft>
              <a:buClr>
                <a:schemeClr val="accent1"/>
              </a:buClr>
              <a:buSzPct val="80000"/>
              <a:buFont typeface="Courier New" panose="02070309020205020404" pitchFamily="49" charset="0"/>
              <a:buChar char="o"/>
              <a:tabLst/>
              <a:defRPr sz="18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4pPr>
            <a:lvl5pPr marL="1485900" marR="0" indent="-342900" algn="l" defTabSz="914400" rtl="0" latinLnBrk="0">
              <a:lnSpc>
                <a:spcPct val="100000"/>
              </a:lnSpc>
              <a:spcBef>
                <a:spcPts val="400"/>
              </a:spcBef>
              <a:spcAft>
                <a:spcPts val="0"/>
              </a:spcAft>
              <a:buClr>
                <a:schemeClr val="accent1"/>
              </a:buClr>
              <a:buSzPct val="90000"/>
              <a:buFont typeface="Wingdings" pitchFamily="2" charset="2"/>
              <a:buChar char="Ø"/>
              <a:tabLst/>
              <a:defRPr sz="16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a:lstStyle>
          <a:p>
            <a:pPr marL="243" indent="0" defTabSz="765349">
              <a:lnSpc>
                <a:spcPct val="80000"/>
              </a:lnSpc>
              <a:spcBef>
                <a:spcPts val="200"/>
              </a:spcBef>
              <a:spcAft>
                <a:spcPts val="1200"/>
              </a:spcAft>
              <a:buNone/>
              <a:defRPr sz="1800"/>
            </a:pPr>
            <a:r>
              <a:rPr lang="en-US" sz="2000" b="1" dirty="0">
                <a:solidFill>
                  <a:schemeClr val="bg2"/>
                </a:solidFill>
                <a:latin typeface="Segoe UI" panose="020B0502040204020203" pitchFamily="34" charset="0"/>
                <a:cs typeface="Segoe UI" panose="020B0502040204020203" pitchFamily="34" charset="0"/>
              </a:rPr>
              <a:t>They are Safe &amp; Secure</a:t>
            </a:r>
          </a:p>
          <a:p>
            <a:pPr marL="243" indent="0" defTabSz="765349">
              <a:lnSpc>
                <a:spcPct val="80000"/>
              </a:lnSpc>
              <a:spcBef>
                <a:spcPts val="200"/>
              </a:spcBef>
              <a:spcAft>
                <a:spcPts val="1200"/>
              </a:spcAft>
              <a:buNone/>
              <a:defRPr sz="1800"/>
            </a:pPr>
            <a:r>
              <a:rPr lang="en-US" sz="1600" dirty="0"/>
              <a:t>Like your TSP C, S, I &amp; L Funds, Fixed Indexed Annuities participate in the upside of the Stock Market.</a:t>
            </a:r>
          </a:p>
          <a:p>
            <a:pPr marL="243" indent="0" defTabSz="765349">
              <a:lnSpc>
                <a:spcPct val="80000"/>
              </a:lnSpc>
              <a:spcBef>
                <a:spcPts val="200"/>
              </a:spcBef>
              <a:spcAft>
                <a:spcPts val="1200"/>
              </a:spcAft>
              <a:buNone/>
              <a:defRPr sz="1800"/>
            </a:pPr>
            <a:r>
              <a:rPr lang="en-US" sz="2000" b="1" dirty="0">
                <a:solidFill>
                  <a:schemeClr val="bg2"/>
                </a:solidFill>
                <a:latin typeface="Segoe UI" panose="020B0502040204020203" pitchFamily="34" charset="0"/>
                <a:cs typeface="Segoe UI" panose="020B0502040204020203" pitchFamily="34" charset="0"/>
              </a:rPr>
              <a:t>Built-In Safety Valves</a:t>
            </a:r>
          </a:p>
          <a:p>
            <a:pPr marL="243" indent="0" defTabSz="765349">
              <a:lnSpc>
                <a:spcPct val="80000"/>
              </a:lnSpc>
              <a:spcBef>
                <a:spcPts val="200"/>
              </a:spcBef>
              <a:spcAft>
                <a:spcPts val="1200"/>
              </a:spcAft>
              <a:buNone/>
              <a:defRPr sz="1800"/>
            </a:pPr>
            <a:r>
              <a:rPr lang="en-US" sz="1600" dirty="0"/>
              <a:t>Unlike those TSP Funds, Fixed Indexed Annuities are not impacted to the downside due to “Stock Market Conditions”.</a:t>
            </a:r>
          </a:p>
          <a:p>
            <a:pPr marL="243" indent="0" defTabSz="765349">
              <a:lnSpc>
                <a:spcPct val="80000"/>
              </a:lnSpc>
              <a:spcBef>
                <a:spcPts val="200"/>
              </a:spcBef>
              <a:spcAft>
                <a:spcPts val="1200"/>
              </a:spcAft>
              <a:buNone/>
              <a:defRPr sz="1800"/>
            </a:pPr>
            <a:r>
              <a:rPr lang="en-US" sz="1600" dirty="0"/>
              <a:t>Unlike those TSP Funds, Fixed Indexed Annuities can not have prior gains “Clawed Back” due to “Market Conditions”.</a:t>
            </a:r>
          </a:p>
          <a:p>
            <a:pPr marL="243" indent="0" defTabSz="765349">
              <a:lnSpc>
                <a:spcPct val="80000"/>
              </a:lnSpc>
              <a:spcBef>
                <a:spcPts val="200"/>
              </a:spcBef>
              <a:spcAft>
                <a:spcPts val="1200"/>
              </a:spcAft>
              <a:buNone/>
              <a:defRPr sz="1800"/>
            </a:pPr>
            <a:r>
              <a:rPr lang="en-US" sz="1600" dirty="0"/>
              <a:t>An example of a Claw-Back is what happened in 2022. If you had your money in the S Fund, you lost 26.66% in 2022, so all of your gains in 2021 and 50% of your gains in 2020 were “Clawed-Back”   </a:t>
            </a:r>
          </a:p>
        </p:txBody>
      </p:sp>
      <p:sp>
        <p:nvSpPr>
          <p:cNvPr id="11" name="Our Mission Is To Help You Build a “Bullet-Proof Federal Retirement">
            <a:extLst>
              <a:ext uri="{FF2B5EF4-FFF2-40B4-BE49-F238E27FC236}">
                <a16:creationId xmlns:a16="http://schemas.microsoft.com/office/drawing/2014/main" id="{D976996D-2EBF-8B53-EE79-91FA73CF58D2}"/>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39399098"/>
      </p:ext>
    </p:extLst>
  </p:cSld>
  <p:clrMapOvr>
    <a:masterClrMapping/>
  </p:clrMapOvr>
  <p:transition spd="med"/>
</p:sld>
</file>

<file path=ppt/theme/theme1.xml><?xml version="1.0" encoding="utf-8"?>
<a:theme xmlns:a="http://schemas.openxmlformats.org/drawingml/2006/main" name="Concourse">
  <a:themeElements>
    <a:clrScheme name="Custom 3">
      <a:dk1>
        <a:srgbClr val="2E3E45"/>
      </a:dk1>
      <a:lt1>
        <a:srgbClr val="FFFFFF"/>
      </a:lt1>
      <a:dk2>
        <a:srgbClr val="354E51"/>
      </a:dk2>
      <a:lt2>
        <a:srgbClr val="51796E"/>
      </a:lt2>
      <a:accent1>
        <a:srgbClr val="83A98B"/>
      </a:accent1>
      <a:accent2>
        <a:srgbClr val="C9D2C4"/>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30641</TotalTime>
  <Words>1032</Words>
  <Application>Microsoft Office PowerPoint</Application>
  <PresentationFormat>On-screen Show (4:3)</PresentationFormat>
  <Paragraphs>66</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Courier New</vt:lpstr>
      <vt:lpstr>Lucida Sans Unicode</vt:lpstr>
      <vt:lpstr>Segoe UI</vt:lpstr>
      <vt:lpstr>Segoe UI Light</vt:lpstr>
      <vt:lpstr>Segoe UI Semibold</vt:lpstr>
      <vt:lpstr>Segoe UI Semilight</vt:lpstr>
      <vt:lpstr>Wingdings</vt:lpstr>
      <vt:lpstr>Concourse</vt:lpstr>
      <vt:lpstr>“An Investment in Knowledge Pays The Best 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Bono</dc:creator>
  <cp:lastModifiedBy>Vince Bono</cp:lastModifiedBy>
  <cp:revision>274</cp:revision>
  <cp:lastPrinted>2025-02-03T17:41:08Z</cp:lastPrinted>
  <dcterms:modified xsi:type="dcterms:W3CDTF">2025-02-03T17:42:31Z</dcterms:modified>
</cp:coreProperties>
</file>